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89" r:id="rId3"/>
    <p:sldId id="268" r:id="rId4"/>
    <p:sldId id="285" r:id="rId5"/>
    <p:sldId id="284" r:id="rId6"/>
    <p:sldId id="287" r:id="rId7"/>
    <p:sldId id="286" r:id="rId8"/>
    <p:sldId id="290" r:id="rId9"/>
    <p:sldId id="29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100"/>
    <a:srgbClr val="212322"/>
    <a:srgbClr val="C8C8C8"/>
    <a:srgbClr val="0F4982"/>
    <a:srgbClr val="0003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4"/>
    <p:restoredTop sz="94625"/>
  </p:normalViewPr>
  <p:slideViewPr>
    <p:cSldViewPr snapToGrid="0" snapToObjects="1">
      <p:cViewPr varScale="1">
        <p:scale>
          <a:sx n="151" d="100"/>
          <a:sy n="151" d="100"/>
        </p:scale>
        <p:origin x="208" y="1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917E05-AE26-0748-84AD-CAD669E37C61}" type="datetimeFigureOut">
              <a:rPr lang="en-US" smtClean="0"/>
              <a:t>7/18/22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8E314-44D8-0A44-A058-EA1A2EC53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206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8E314-44D8-0A44-A058-EA1A2EC53F4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54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8E314-44D8-0A44-A058-EA1A2EC53F4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150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Image- Greenhouse,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8E314-44D8-0A44-A058-EA1A2EC53F4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4341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- Magnet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8E314-44D8-0A44-A058-EA1A2EC53F4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1839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Image - Gears – working together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8E314-44D8-0A44-A058-EA1A2EC53F4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223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Image- People in huddle, activity sports, fishing </a:t>
            </a:r>
            <a:r>
              <a:rPr lang="en-US" dirty="0" err="1"/>
              <a:t>etc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8E314-44D8-0A44-A058-EA1A2EC53F4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5513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Image- People in huddle, activity sports, fishing </a:t>
            </a:r>
            <a:r>
              <a:rPr lang="en-US" dirty="0" err="1"/>
              <a:t>etc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8E314-44D8-0A44-A058-EA1A2EC53F4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9622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Image- People in huddle, activity sports, fishing </a:t>
            </a:r>
            <a:r>
              <a:rPr lang="en-US" dirty="0" err="1"/>
              <a:t>etc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8E314-44D8-0A44-A058-EA1A2EC53F4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568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4D25C64-C2D7-8F49-88E2-627E6E119D5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rgbClr val="000302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58DC05-E8A6-ED4A-AFB8-A2F8DA2B6C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1706" y="4782582"/>
            <a:ext cx="1543050" cy="12556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3AD803-580F-264A-9047-8EB85E0100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96000" y="0"/>
            <a:ext cx="6031079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3033D6B-BA0B-4A47-96FF-B8476CD0F71A}"/>
              </a:ext>
            </a:extLst>
          </p:cNvPr>
          <p:cNvSpPr/>
          <p:nvPr userDrawn="1"/>
        </p:nvSpPr>
        <p:spPr>
          <a:xfrm>
            <a:off x="1" y="6599951"/>
            <a:ext cx="12192000" cy="258050"/>
          </a:xfrm>
          <a:prstGeom prst="rect">
            <a:avLst/>
          </a:prstGeom>
          <a:solidFill>
            <a:srgbClr val="FF5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497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C3EEA484-1B3A-E14B-9969-DEEB5DE048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29F29AB-C65B-A746-9143-CACDA6FFD2F5}"/>
              </a:ext>
            </a:extLst>
          </p:cNvPr>
          <p:cNvSpPr/>
          <p:nvPr userDrawn="1"/>
        </p:nvSpPr>
        <p:spPr>
          <a:xfrm>
            <a:off x="1" y="6599951"/>
            <a:ext cx="12192000" cy="258050"/>
          </a:xfrm>
          <a:prstGeom prst="rect">
            <a:avLst/>
          </a:prstGeom>
          <a:solidFill>
            <a:srgbClr val="FF5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AD7B50-0F5E-A746-9015-FC95724621E4}"/>
              </a:ext>
            </a:extLst>
          </p:cNvPr>
          <p:cNvSpPr/>
          <p:nvPr userDrawn="1"/>
        </p:nvSpPr>
        <p:spPr>
          <a:xfrm>
            <a:off x="0" y="6599950"/>
            <a:ext cx="12192000" cy="258050"/>
          </a:xfrm>
          <a:prstGeom prst="rect">
            <a:avLst/>
          </a:prstGeom>
          <a:solidFill>
            <a:srgbClr val="FF5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983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C3EEA484-1B3A-E14B-9969-DEEB5DE048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D5736E3-3B08-A249-808C-BCE69BDB98E9}"/>
              </a:ext>
            </a:extLst>
          </p:cNvPr>
          <p:cNvSpPr/>
          <p:nvPr userDrawn="1"/>
        </p:nvSpPr>
        <p:spPr>
          <a:xfrm>
            <a:off x="0" y="0"/>
            <a:ext cx="12192000" cy="6600092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rgbClr val="000302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2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E488DD3-F145-054A-A571-E9B45A6534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49867" y="5518674"/>
            <a:ext cx="1050714" cy="85499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7E1B7E5-161D-B744-9DCD-471BE55F57E2}"/>
              </a:ext>
            </a:extLst>
          </p:cNvPr>
          <p:cNvSpPr/>
          <p:nvPr userDrawn="1"/>
        </p:nvSpPr>
        <p:spPr>
          <a:xfrm>
            <a:off x="1" y="6599951"/>
            <a:ext cx="12192000" cy="258050"/>
          </a:xfrm>
          <a:prstGeom prst="rect">
            <a:avLst/>
          </a:prstGeom>
          <a:solidFill>
            <a:srgbClr val="FF5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203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6600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C7C3AB-CAD6-A447-A8FF-93B48AB0F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7A98D-9EE2-4248-923B-7A46EAC9BCF3}" type="datetimeFigureOut">
              <a:rPr lang="en-US" smtClean="0"/>
              <a:t>7/18/22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C7865B-937E-DA41-82F8-37EFB2F9BCF9}"/>
              </a:ext>
            </a:extLst>
          </p:cNvPr>
          <p:cNvSpPr/>
          <p:nvPr userDrawn="1"/>
        </p:nvSpPr>
        <p:spPr>
          <a:xfrm>
            <a:off x="0" y="1"/>
            <a:ext cx="5781082" cy="6858000"/>
          </a:xfrm>
          <a:prstGeom prst="rect">
            <a:avLst/>
          </a:prstGeom>
          <a:solidFill>
            <a:srgbClr val="0F4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6B1FA7-AE33-1B49-A688-DD58855EE492}"/>
              </a:ext>
            </a:extLst>
          </p:cNvPr>
          <p:cNvSpPr/>
          <p:nvPr userDrawn="1"/>
        </p:nvSpPr>
        <p:spPr>
          <a:xfrm>
            <a:off x="1" y="6599951"/>
            <a:ext cx="12192000" cy="258050"/>
          </a:xfrm>
          <a:prstGeom prst="rect">
            <a:avLst/>
          </a:prstGeom>
          <a:solidFill>
            <a:srgbClr val="FF5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56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5D26283-39AA-0A4B-AA28-DC17A01340A0}"/>
              </a:ext>
            </a:extLst>
          </p:cNvPr>
          <p:cNvSpPr/>
          <p:nvPr userDrawn="1"/>
        </p:nvSpPr>
        <p:spPr>
          <a:xfrm>
            <a:off x="-1" y="0"/>
            <a:ext cx="5781081" cy="6600092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rgbClr val="000302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6B1FA7-AE33-1B49-A688-DD58855EE492}"/>
              </a:ext>
            </a:extLst>
          </p:cNvPr>
          <p:cNvSpPr/>
          <p:nvPr userDrawn="1"/>
        </p:nvSpPr>
        <p:spPr>
          <a:xfrm>
            <a:off x="1" y="6599951"/>
            <a:ext cx="12192000" cy="258050"/>
          </a:xfrm>
          <a:prstGeom prst="rect">
            <a:avLst/>
          </a:prstGeom>
          <a:solidFill>
            <a:srgbClr val="FF5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583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249180-2A8D-824D-95A5-B96725E6DD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C50FFC-910E-3142-A326-39F002F32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16031-7E24-9F45-9738-68159B9ECA8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405DD4-AD0A-AD48-8BED-B071029D2549}"/>
              </a:ext>
            </a:extLst>
          </p:cNvPr>
          <p:cNvSpPr/>
          <p:nvPr userDrawn="1"/>
        </p:nvSpPr>
        <p:spPr>
          <a:xfrm>
            <a:off x="5201392" y="0"/>
            <a:ext cx="7126483" cy="6887975"/>
          </a:xfrm>
          <a:prstGeom prst="rect">
            <a:avLst/>
          </a:prstGeom>
          <a:solidFill>
            <a:srgbClr val="FF5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A729F88-ABC0-5648-AECA-9292268570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-242896" y="4698557"/>
            <a:ext cx="3396093" cy="276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247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610F8-883E-4044-AF9A-2F14F3E97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259D9-65F1-A04B-ABA6-98634E266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C3AD8D-479D-F246-8823-471FE8ADD7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764F9C-1431-C245-BC9F-DD9D14C86B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A884CF-7D41-E643-9C2F-CDD44F4041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CC220B-F294-6E4E-BE42-3E61C176F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7A98D-9EE2-4248-923B-7A46EAC9BCF3}" type="datetimeFigureOut">
              <a:rPr lang="en-US" smtClean="0"/>
              <a:t>7/18/22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C38E0F-21AF-1640-880D-956323B64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2152DC-D540-804E-88A5-5C812D459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16031-7E24-9F45-9738-68159B9EC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951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42FCC-30F0-4840-8AD5-21E4BE17B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5BC67F-62CC-5442-9156-A97114850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7A98D-9EE2-4248-923B-7A46EAC9BCF3}" type="datetimeFigureOut">
              <a:rPr lang="en-US" smtClean="0"/>
              <a:t>7/18/22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84E2A-A06B-BE41-9268-684D0195B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3BF9F7-D6B1-EB40-8152-3BE3EC7F1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16031-7E24-9F45-9738-68159B9EC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796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316E9-AD33-E642-8BBE-222DDB9A1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B1095-F73F-514E-94AF-967A81626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C9EFD4-A692-7944-8CD5-2087108F4B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6017B4-D731-D44F-93D1-C7E84C2CB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7A98D-9EE2-4248-923B-7A46EAC9BCF3}" type="datetimeFigureOut">
              <a:rPr lang="en-US" smtClean="0"/>
              <a:t>7/18/22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04EB1C-B9EB-5747-B48B-59AA12FE2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A1A505-DEFF-684D-B962-178BCA103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16031-7E24-9F45-9738-68159B9EC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4664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D06D0-A8D4-9340-AB69-CD7C03A04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196DF8-9903-1A4B-96C8-02C3F52CC9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6C6F2-6454-5A44-8DCA-5DE1091E0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7A98D-9EE2-4248-923B-7A46EAC9BCF3}" type="datetimeFigureOut">
              <a:rPr lang="en-US" smtClean="0"/>
              <a:t>7/18/22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34DEB4-3463-3649-A244-FF6A8DCBB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34F547-3EF2-594E-8DEB-37732A731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16031-7E24-9F45-9738-68159B9EC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9556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70699D-7DBF-0E45-8B4C-8DD1FFAD93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E702E4-D872-574F-A9B0-F54913762B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513087-6EDA-2140-AF5C-76D89F366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7A98D-9EE2-4248-923B-7A46EAC9BCF3}" type="datetimeFigureOut">
              <a:rPr lang="en-US" smtClean="0"/>
              <a:t>7/18/22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B53AB-9553-AF46-9A58-0783393AA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50E7C4-DA98-504A-AA92-ACABBAEA7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16031-7E24-9F45-9738-68159B9EC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596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773D4F-3B68-854F-8A11-B05EACD1C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7BA4E7-EE09-B949-8128-10819A2972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7EF9B-75B4-C747-B8AD-27F4946E85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87A98D-9EE2-4248-923B-7A46EAC9BCF3}" type="datetimeFigureOut">
              <a:rPr lang="en-US" smtClean="0"/>
              <a:t>7/18/22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2063AB-54B0-9745-82CD-3BF6AF4736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7492E2-207F-6B4E-A0C8-4B8A435750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16031-7E24-9F45-9738-68159B9EC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1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7" r:id="rId4"/>
    <p:sldLayoutId id="2147483655" r:id="rId5"/>
    <p:sldLayoutId id="2147483651" r:id="rId6"/>
    <p:sldLayoutId id="2147483661" r:id="rId7"/>
    <p:sldLayoutId id="2147483652" r:id="rId8"/>
    <p:sldLayoutId id="2147483653" r:id="rId9"/>
    <p:sldLayoutId id="2147483654" r:id="rId10"/>
    <p:sldLayoutId id="2147483656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12C2DE06-C0D6-E4A4-6D51-0677E5CFE2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388" t="596" r="54"/>
          <a:stretch/>
        </p:blipFill>
        <p:spPr>
          <a:xfrm>
            <a:off x="0" y="0"/>
            <a:ext cx="12192000" cy="6830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29C8B6-1FB5-8143-AB2F-0723DA386C3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554111" y="1052787"/>
            <a:ext cx="7068215" cy="2088734"/>
          </a:xfrm>
        </p:spPr>
        <p:txBody>
          <a:bodyPr>
            <a:normAutofit fontScale="90000"/>
          </a:bodyPr>
          <a:lstStyle/>
          <a:p>
            <a:r>
              <a:rPr lang="en-US" sz="6700" b="1" dirty="0">
                <a:solidFill>
                  <a:schemeClr val="bg1"/>
                </a:solidFill>
              </a:rPr>
              <a:t>Attract and Retain the</a:t>
            </a:r>
            <a:br>
              <a:rPr lang="en-US" sz="6700" b="1" dirty="0">
                <a:solidFill>
                  <a:schemeClr val="bg1"/>
                </a:solidFill>
              </a:rPr>
            </a:br>
            <a:r>
              <a:rPr lang="en-US" sz="6700" b="1" dirty="0">
                <a:solidFill>
                  <a:schemeClr val="bg1"/>
                </a:solidFill>
              </a:rPr>
              <a:t>Right People</a:t>
            </a:r>
            <a:br>
              <a:rPr lang="en-US" sz="4800" b="1" dirty="0">
                <a:solidFill>
                  <a:schemeClr val="bg1"/>
                </a:solidFill>
              </a:rPr>
            </a:br>
            <a:br>
              <a:rPr lang="en-US" sz="4800" b="1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rgbClr val="FF5100"/>
                </a:solidFill>
              </a:rPr>
              <a:t>Helping Home Pros Grow</a:t>
            </a:r>
            <a:br>
              <a:rPr lang="en-US" sz="2800" b="1" dirty="0">
                <a:solidFill>
                  <a:srgbClr val="FF5100"/>
                </a:solidFill>
              </a:rPr>
            </a:br>
            <a:r>
              <a:rPr lang="en-US" sz="2800" b="1" dirty="0">
                <a:solidFill>
                  <a:srgbClr val="FF5100"/>
                </a:solidFill>
              </a:rPr>
              <a:t>Webinar Series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25F324C-1D08-D747-830E-057588D227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8646" y="4763424"/>
            <a:ext cx="1969928" cy="15256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71A331C-02ED-A267-3F71-473EE44C34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130" y="4763424"/>
            <a:ext cx="1971181" cy="1525694"/>
          </a:xfrm>
          <a:prstGeom prst="rect">
            <a:avLst/>
          </a:prstGeom>
        </p:spPr>
      </p:pic>
      <p:pic>
        <p:nvPicPr>
          <p:cNvPr id="13" name="Picture 12" descr="A person folding his arms&#10;&#10;Description automatically generated with medium confidence">
            <a:extLst>
              <a:ext uri="{FF2B5EF4-FFF2-40B4-BE49-F238E27FC236}">
                <a16:creationId xmlns:a16="http://schemas.microsoft.com/office/drawing/2014/main" id="{D032CED1-E92A-E542-7EAA-12EC8AFDAC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5506" y="526472"/>
            <a:ext cx="4892475" cy="605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229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8D11D2-903A-4346-A909-2E6268B74071}"/>
              </a:ext>
            </a:extLst>
          </p:cNvPr>
          <p:cNvSpPr txBox="1"/>
          <p:nvPr/>
        </p:nvSpPr>
        <p:spPr>
          <a:xfrm>
            <a:off x="1088191" y="701428"/>
            <a:ext cx="101910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Leading with clarity and purpose</a:t>
            </a:r>
          </a:p>
          <a:p>
            <a:pPr algn="ctr"/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7AAE3-FDE4-8F45-90FF-C6B826B0EE72}"/>
              </a:ext>
            </a:extLst>
          </p:cNvPr>
          <p:cNvSpPr txBox="1"/>
          <p:nvPr/>
        </p:nvSpPr>
        <p:spPr>
          <a:xfrm>
            <a:off x="1088191" y="1567212"/>
            <a:ext cx="65415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Attract quality people with clarity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Position your brand as the guide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Position a higher cause that drives </a:t>
            </a:r>
            <a:br>
              <a:rPr lang="en-US" sz="2400">
                <a:solidFill>
                  <a:schemeClr val="bg1"/>
                </a:solidFill>
              </a:rPr>
            </a:br>
            <a:r>
              <a:rPr lang="en-US" sz="2400">
                <a:solidFill>
                  <a:schemeClr val="bg1"/>
                </a:solidFill>
              </a:rPr>
              <a:t>meaning and purpose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>
              <a:solidFill>
                <a:schemeClr val="bg1"/>
              </a:solidFill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ADEECCE3-7B56-FFB0-FC56-E14489D51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58964" y="3353804"/>
            <a:ext cx="4050311" cy="2643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89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8D11D2-903A-4346-A909-2E6268B74071}"/>
              </a:ext>
            </a:extLst>
          </p:cNvPr>
          <p:cNvSpPr txBox="1"/>
          <p:nvPr/>
        </p:nvSpPr>
        <p:spPr>
          <a:xfrm>
            <a:off x="970240" y="701429"/>
            <a:ext cx="101910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Leading with clarity and purpose</a:t>
            </a:r>
          </a:p>
          <a:p>
            <a:pPr algn="ctr"/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97B1E8-B9A7-4943-A789-E96EA36415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973" y="1793971"/>
            <a:ext cx="3896892" cy="43298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8298117-54D7-5746-A0CC-A4248E1C20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2532" y="1793971"/>
            <a:ext cx="8458200" cy="4805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517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8D11D2-903A-4346-A909-2E6268B74071}"/>
              </a:ext>
            </a:extLst>
          </p:cNvPr>
          <p:cNvSpPr txBox="1"/>
          <p:nvPr/>
        </p:nvSpPr>
        <p:spPr>
          <a:xfrm>
            <a:off x="1055619" y="709894"/>
            <a:ext cx="1019102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How to create a workplace culture that maximize results</a:t>
            </a:r>
          </a:p>
          <a:p>
            <a:pPr algn="ctr"/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51930A97-F2DD-5C37-99ED-AF2635BFC5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07876" y="3930395"/>
            <a:ext cx="3937236" cy="21533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E7C4A0E-293B-6140-95F9-747ADFD0E266}"/>
              </a:ext>
            </a:extLst>
          </p:cNvPr>
          <p:cNvSpPr txBox="1"/>
          <p:nvPr/>
        </p:nvSpPr>
        <p:spPr>
          <a:xfrm>
            <a:off x="1165685" y="2492111"/>
            <a:ext cx="45929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Make the choice to lead with vulnerability and authenticity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Reduce negative stress by managing the “greenhouse”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Prioritize self leadership</a:t>
            </a:r>
          </a:p>
        </p:txBody>
      </p:sp>
    </p:spTree>
    <p:extLst>
      <p:ext uri="{BB962C8B-B14F-4D97-AF65-F5344CB8AC3E}">
        <p14:creationId xmlns:p14="http://schemas.microsoft.com/office/powerpoint/2010/main" val="659220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8D11D2-903A-4346-A909-2E6268B74071}"/>
              </a:ext>
            </a:extLst>
          </p:cNvPr>
          <p:cNvSpPr txBox="1"/>
          <p:nvPr/>
        </p:nvSpPr>
        <p:spPr>
          <a:xfrm>
            <a:off x="255615" y="684495"/>
            <a:ext cx="101910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Attracting and retaining top talent</a:t>
            </a:r>
          </a:p>
          <a:p>
            <a:pPr algn="ctr"/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29F039A9-8497-97E1-2160-4A0BB4BA2E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98039" y="3308158"/>
            <a:ext cx="2228850" cy="2857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AC7EA8-3EE4-F449-AD70-38A40DD210EC}"/>
              </a:ext>
            </a:extLst>
          </p:cNvPr>
          <p:cNvSpPr txBox="1"/>
          <p:nvPr/>
        </p:nvSpPr>
        <p:spPr>
          <a:xfrm>
            <a:off x="1008760" y="1612483"/>
            <a:ext cx="51245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Build a strong community presence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Leverage strong company culture in recruiting efforts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Ensure a clear path for employee advancement and development</a:t>
            </a:r>
          </a:p>
        </p:txBody>
      </p:sp>
    </p:spTree>
    <p:extLst>
      <p:ext uri="{BB962C8B-B14F-4D97-AF65-F5344CB8AC3E}">
        <p14:creationId xmlns:p14="http://schemas.microsoft.com/office/powerpoint/2010/main" val="3047989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8D11D2-903A-4346-A909-2E6268B74071}"/>
              </a:ext>
            </a:extLst>
          </p:cNvPr>
          <p:cNvSpPr txBox="1"/>
          <p:nvPr/>
        </p:nvSpPr>
        <p:spPr>
          <a:xfrm>
            <a:off x="1067962" y="691475"/>
            <a:ext cx="101910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Employee engagement and motivation</a:t>
            </a:r>
          </a:p>
          <a:p>
            <a:pPr algn="ctr"/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750A332-3C24-FF87-5B6D-7C2AC45A9E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20938" y="2958708"/>
            <a:ext cx="4798706" cy="31145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B7D824-780E-BF42-BA9B-A0436EF8A973}"/>
              </a:ext>
            </a:extLst>
          </p:cNvPr>
          <p:cNvSpPr txBox="1"/>
          <p:nvPr/>
        </p:nvSpPr>
        <p:spPr>
          <a:xfrm>
            <a:off x="1177318" y="1640426"/>
            <a:ext cx="51245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Be the CRO for your team and speak often of “the why”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Have a clear and consistent training program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L.O.V.E. your team</a:t>
            </a:r>
          </a:p>
        </p:txBody>
      </p:sp>
    </p:spTree>
    <p:extLst>
      <p:ext uri="{BB962C8B-B14F-4D97-AF65-F5344CB8AC3E}">
        <p14:creationId xmlns:p14="http://schemas.microsoft.com/office/powerpoint/2010/main" val="2621189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8D11D2-903A-4346-A909-2E6268B74071}"/>
              </a:ext>
            </a:extLst>
          </p:cNvPr>
          <p:cNvSpPr txBox="1"/>
          <p:nvPr/>
        </p:nvSpPr>
        <p:spPr>
          <a:xfrm>
            <a:off x="1040042" y="796177"/>
            <a:ext cx="101910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Insights on teambuilding</a:t>
            </a:r>
          </a:p>
          <a:p>
            <a:pPr algn="ctr"/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9B58B335-0740-A382-ADCE-8D7690DF5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81435" y="193324"/>
            <a:ext cx="7817406" cy="81454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B7850B-D505-324D-98E2-946A9845A9E9}"/>
              </a:ext>
            </a:extLst>
          </p:cNvPr>
          <p:cNvSpPr txBox="1"/>
          <p:nvPr/>
        </p:nvSpPr>
        <p:spPr>
          <a:xfrm>
            <a:off x="1118181" y="1655850"/>
            <a:ext cx="5578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Create the space for relationships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Make it fun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Be committed to care</a:t>
            </a:r>
          </a:p>
        </p:txBody>
      </p:sp>
    </p:spTree>
    <p:extLst>
      <p:ext uri="{BB962C8B-B14F-4D97-AF65-F5344CB8AC3E}">
        <p14:creationId xmlns:p14="http://schemas.microsoft.com/office/powerpoint/2010/main" val="3164654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8D11D2-903A-4346-A909-2E6268B74071}"/>
              </a:ext>
            </a:extLst>
          </p:cNvPr>
          <p:cNvSpPr txBox="1"/>
          <p:nvPr/>
        </p:nvSpPr>
        <p:spPr>
          <a:xfrm>
            <a:off x="1040042" y="796177"/>
            <a:ext cx="101910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Insights on teambuilding</a:t>
            </a:r>
          </a:p>
          <a:p>
            <a:pPr algn="ctr"/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9B58B335-0740-A382-ADCE-8D7690DF5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81435" y="193324"/>
            <a:ext cx="7817406" cy="81454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B7850B-D505-324D-98E2-946A9845A9E9}"/>
              </a:ext>
            </a:extLst>
          </p:cNvPr>
          <p:cNvSpPr txBox="1"/>
          <p:nvPr/>
        </p:nvSpPr>
        <p:spPr>
          <a:xfrm>
            <a:off x="1118181" y="1655850"/>
            <a:ext cx="5578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Create the space for relationships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Make it fun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Be committed to care</a:t>
            </a:r>
          </a:p>
        </p:txBody>
      </p:sp>
    </p:spTree>
    <p:extLst>
      <p:ext uri="{BB962C8B-B14F-4D97-AF65-F5344CB8AC3E}">
        <p14:creationId xmlns:p14="http://schemas.microsoft.com/office/powerpoint/2010/main" val="2996263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8D11D2-903A-4346-A909-2E6268B74071}"/>
              </a:ext>
            </a:extLst>
          </p:cNvPr>
          <p:cNvSpPr txBox="1"/>
          <p:nvPr/>
        </p:nvSpPr>
        <p:spPr>
          <a:xfrm>
            <a:off x="1048509" y="1368461"/>
            <a:ext cx="101910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chemeClr val="bg1"/>
                </a:solidFill>
              </a:rPr>
              <a:t>Don’t Waste Your</a:t>
            </a:r>
            <a:br>
              <a:rPr lang="en-US" sz="4800" b="1">
                <a:solidFill>
                  <a:schemeClr val="bg1"/>
                </a:solidFill>
              </a:rPr>
            </a:br>
            <a:r>
              <a:rPr lang="en-US" sz="4800" b="1">
                <a:solidFill>
                  <a:schemeClr val="bg1"/>
                </a:solidFill>
              </a:rPr>
              <a:t>Marketing Dollars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B7850B-D505-324D-98E2-946A9845A9E9}"/>
              </a:ext>
            </a:extLst>
          </p:cNvPr>
          <p:cNvSpPr txBox="1"/>
          <p:nvPr/>
        </p:nvSpPr>
        <p:spPr>
          <a:xfrm>
            <a:off x="982133" y="3313781"/>
            <a:ext cx="1089659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>
                <a:solidFill>
                  <a:schemeClr val="bg1"/>
                </a:solidFill>
              </a:rPr>
              <a:t>Wednesday, August 24 | 12-12:30 p.m. EDT</a:t>
            </a:r>
            <a:endParaRPr lang="en-US" sz="4200">
              <a:solidFill>
                <a:schemeClr val="bg1"/>
              </a:solidFill>
            </a:endParaRPr>
          </a:p>
          <a:p>
            <a:br>
              <a:rPr lang="en-US"/>
            </a:br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01FEA3-5258-1749-B827-69EF46C14AA3}"/>
              </a:ext>
            </a:extLst>
          </p:cNvPr>
          <p:cNvSpPr txBox="1">
            <a:spLocks/>
          </p:cNvSpPr>
          <p:nvPr/>
        </p:nvSpPr>
        <p:spPr>
          <a:xfrm>
            <a:off x="1048509" y="27797"/>
            <a:ext cx="7068215" cy="20887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FF5100"/>
                </a:solidFill>
              </a:rPr>
              <a:t>Helping Home Pros Grow</a:t>
            </a:r>
            <a:br>
              <a:rPr lang="en-US" sz="2800" b="1" dirty="0">
                <a:solidFill>
                  <a:srgbClr val="FF5100"/>
                </a:solidFill>
              </a:rPr>
            </a:br>
            <a:r>
              <a:rPr lang="en-US" sz="2800" b="1" dirty="0">
                <a:solidFill>
                  <a:srgbClr val="FF5100"/>
                </a:solidFill>
              </a:rPr>
              <a:t>Webinar Series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90C16A-7229-D64C-9EB9-8B405724C5FE}"/>
              </a:ext>
            </a:extLst>
          </p:cNvPr>
          <p:cNvSpPr txBox="1"/>
          <p:nvPr/>
        </p:nvSpPr>
        <p:spPr>
          <a:xfrm>
            <a:off x="5325533" y="4335772"/>
            <a:ext cx="1089659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>
                <a:solidFill>
                  <a:srgbClr val="FF5100"/>
                </a:solidFill>
              </a:rPr>
              <a:t>homeprobrands.com</a:t>
            </a:r>
            <a:endParaRPr lang="en-US" sz="4200">
              <a:solidFill>
                <a:srgbClr val="FF5100"/>
              </a:solidFill>
            </a:endParaRPr>
          </a:p>
          <a:p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870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12385</TotalTime>
  <Words>247</Words>
  <Application>Microsoft Macintosh PowerPoint</Application>
  <PresentationFormat>Widescreen</PresentationFormat>
  <Paragraphs>46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Attract and Retain the Right People  Helping Home Pros Grow Webinar Series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Abby Dunkerton</dc:creator>
  <cp:lastModifiedBy>mchrist</cp:lastModifiedBy>
  <cp:revision>69</cp:revision>
  <cp:lastPrinted>2022-07-19T12:02:49Z</cp:lastPrinted>
  <dcterms:created xsi:type="dcterms:W3CDTF">2021-01-11T14:32:01Z</dcterms:created>
  <dcterms:modified xsi:type="dcterms:W3CDTF">2022-07-19T16:22:33Z</dcterms:modified>
</cp:coreProperties>
</file>